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sEM4UE6D7d+QUELdl0tCMA" hashData="WPfkrV0vRlD3rhlO3x5lMBzxQ18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218" autoAdjust="0"/>
    <p:restoredTop sz="94660"/>
  </p:normalViewPr>
  <p:slideViewPr>
    <p:cSldViewPr>
      <p:cViewPr>
        <p:scale>
          <a:sx n="50" d="100"/>
          <a:sy n="50" d="100"/>
        </p:scale>
        <p:origin x="-78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7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DBF2E-45B5-4831-8D61-E7F6066A21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BEB38-3C7B-49D6-B5B2-B39319517C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5D325-0764-4403-BEA8-5E850D063B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F75EC-83C9-4FBD-9618-72FC369AB8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59B98-817C-48A5-A90B-EDAA669B57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60560-774F-447D-8957-E94BF6E3D3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3BD96-BFF2-406E-BB8F-D1FF3A68B1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FB09A-0BF4-4FDE-9203-80FCE3B846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CB15A-E213-47DA-8B0C-E8027A331B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54E4-6B1D-4A02-A705-DF6F410C36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B7BF-84C2-4355-8D6A-BF4A98C417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C24CC-D5C7-482A-BB93-3AC25D4D09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7A6B6-6F7A-4A7D-B914-09E2998958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9376C29-333F-4709-ADC3-9400C41D02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5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387475" y="2274888"/>
            <a:ext cx="63690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2400">
                <a:solidFill>
                  <a:schemeClr val="tx2"/>
                </a:solidFill>
              </a:rPr>
              <a:t>Cálculo de la matriz inversa de una dada</a:t>
            </a:r>
          </a:p>
          <a:p>
            <a:pPr algn="ctr"/>
            <a:endParaRPr lang="es-ES_tradnl" sz="2400">
              <a:solidFill>
                <a:schemeClr val="tx2"/>
              </a:solidFill>
            </a:endParaRPr>
          </a:p>
          <a:p>
            <a:pPr algn="ctr"/>
            <a:r>
              <a:rPr lang="es-ES_tradnl" sz="2400">
                <a:solidFill>
                  <a:schemeClr val="tx2"/>
                </a:solidFill>
              </a:rPr>
              <a:t> por el</a:t>
            </a:r>
          </a:p>
          <a:p>
            <a:pPr algn="ctr"/>
            <a:endParaRPr lang="es-ES_tradnl" sz="2400">
              <a:solidFill>
                <a:schemeClr val="tx2"/>
              </a:solidFill>
            </a:endParaRPr>
          </a:p>
          <a:p>
            <a:pPr algn="ctr"/>
            <a:r>
              <a:rPr lang="es-ES_tradnl" sz="2400">
                <a:solidFill>
                  <a:schemeClr val="tx2"/>
                </a:solidFill>
              </a:rPr>
              <a:t> </a:t>
            </a:r>
            <a:r>
              <a:rPr lang="es-ES_tradnl" sz="2400">
                <a:solidFill>
                  <a:srgbClr val="FF0000"/>
                </a:solidFill>
              </a:rPr>
              <a:t>método de Gauss</a:t>
            </a:r>
          </a:p>
          <a:p>
            <a:pPr algn="ctr"/>
            <a:endParaRPr lang="es-E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117600" y="344488"/>
          <a:ext cx="4968875" cy="601662"/>
        </p:xfrm>
        <a:graphic>
          <a:graphicData uri="http://schemas.openxmlformats.org/presentationml/2006/ole">
            <p:oleObj spid="_x0000_s8194" name="Equation" r:id="rId3" imgW="2095500" imgH="254000" progId="Equation.DSMT4">
              <p:embed/>
            </p:oleObj>
          </a:graphicData>
        </a:graphic>
      </p:graphicFrame>
      <p:graphicFrame>
        <p:nvGraphicFramePr>
          <p:cNvPr id="62477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1095375" y="981075"/>
          <a:ext cx="4895850" cy="576263"/>
        </p:xfrm>
        <a:graphic>
          <a:graphicData uri="http://schemas.openxmlformats.org/presentationml/2006/ole">
            <p:oleObj spid="_x0000_s8195" name="Equation" r:id="rId4" imgW="1943100" imgH="228600" progId="Equation.DSMT4">
              <p:embed/>
            </p:oleObj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1166813" y="2498725"/>
          <a:ext cx="5400675" cy="625475"/>
        </p:xfrm>
        <a:graphic>
          <a:graphicData uri="http://schemas.openxmlformats.org/presentationml/2006/ole">
            <p:oleObj spid="_x0000_s8196" name="Equation" r:id="rId5" imgW="2628900" imgH="304800" progId="Equation.DSMT4">
              <p:embed/>
            </p:oleObj>
          </a:graphicData>
        </a:graphic>
      </p:graphicFrame>
      <p:graphicFrame>
        <p:nvGraphicFramePr>
          <p:cNvPr id="62480" name="Object 16"/>
          <p:cNvGraphicFramePr>
            <a:graphicFrameLocks noChangeAspect="1"/>
          </p:cNvGraphicFramePr>
          <p:nvPr>
            <p:ph sz="quarter" idx="4"/>
          </p:nvPr>
        </p:nvGraphicFramePr>
        <p:xfrm>
          <a:off x="1166813" y="1731963"/>
          <a:ext cx="3960812" cy="649287"/>
        </p:xfrm>
        <a:graphic>
          <a:graphicData uri="http://schemas.openxmlformats.org/presentationml/2006/ole">
            <p:oleObj spid="_x0000_s8197" name="Equation" r:id="rId6" imgW="1841500" imgH="254000" progId="Equation.DSMT4">
              <p:embed/>
            </p:oleObj>
          </a:graphicData>
        </a:graphic>
      </p:graphicFrame>
      <p:graphicFrame>
        <p:nvGraphicFramePr>
          <p:cNvPr id="62483" name="Object 19"/>
          <p:cNvGraphicFramePr>
            <a:graphicFrameLocks noChangeAspect="1"/>
          </p:cNvGraphicFramePr>
          <p:nvPr/>
        </p:nvGraphicFramePr>
        <p:xfrm>
          <a:off x="1174750" y="3249613"/>
          <a:ext cx="4968875" cy="571500"/>
        </p:xfrm>
        <a:graphic>
          <a:graphicData uri="http://schemas.openxmlformats.org/presentationml/2006/ole">
            <p:oleObj spid="_x0000_s8198" name="Equation" r:id="rId7" imgW="1993900" imgH="228600" progId="Equation.DSMT4">
              <p:embed/>
            </p:oleObj>
          </a:graphicData>
        </a:graphic>
      </p:graphicFrame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1835150" y="4868863"/>
            <a:ext cx="5184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0000"/>
                </a:solidFill>
              </a:rPr>
              <a:t>................y más.</a:t>
            </a:r>
            <a:endParaRPr lang="es-E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 Box 5"/>
          <p:cNvSpPr txBox="1">
            <a:spLocks noChangeArrowheads="1"/>
          </p:cNvSpPr>
          <p:nvPr/>
        </p:nvSpPr>
        <p:spPr bwMode="auto">
          <a:xfrm>
            <a:off x="468313" y="549275"/>
            <a:ext cx="770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0000"/>
                </a:solidFill>
              </a:rPr>
              <a:t>RESOLUCIÓN DE ALGUNOS SISTEMAS MATRICIALMENTE: ejemplo</a:t>
            </a:r>
            <a:endParaRPr lang="es-ES"/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2051050" y="1039813"/>
          <a:ext cx="2233613" cy="808037"/>
        </p:xfrm>
        <a:graphic>
          <a:graphicData uri="http://schemas.openxmlformats.org/presentationml/2006/ole">
            <p:oleObj spid="_x0000_s9218" name="Equation" r:id="rId3" imgW="1193760" imgH="431640" progId="Equation.DSMT4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684213" y="2133600"/>
          <a:ext cx="2089150" cy="784225"/>
        </p:xfrm>
        <a:graphic>
          <a:graphicData uri="http://schemas.openxmlformats.org/presentationml/2006/ole">
            <p:oleObj spid="_x0000_s9219" name="Ecuación" r:id="rId4" imgW="1218960" imgH="457200" progId="Equation.3">
              <p:embed/>
            </p:oleObj>
          </a:graphicData>
        </a:graphic>
      </p:graphicFrame>
      <p:graphicFrame>
        <p:nvGraphicFramePr>
          <p:cNvPr id="68619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755650" y="3284538"/>
          <a:ext cx="2376488" cy="882650"/>
        </p:xfrm>
        <a:graphic>
          <a:graphicData uri="http://schemas.openxmlformats.org/presentationml/2006/ole">
            <p:oleObj spid="_x0000_s9220" name="Equation" r:id="rId5" imgW="1333440" imgH="495000" progId="Equation.DSMT4">
              <p:embed/>
            </p:oleObj>
          </a:graphicData>
        </a:graphic>
      </p:graphicFrame>
      <p:graphicFrame>
        <p:nvGraphicFramePr>
          <p:cNvPr id="68622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827088" y="4508500"/>
          <a:ext cx="1903412" cy="1131888"/>
        </p:xfrm>
        <a:graphic>
          <a:graphicData uri="http://schemas.openxmlformats.org/presentationml/2006/ole">
            <p:oleObj spid="_x0000_s9221" name="Equation" r:id="rId6" imgW="1409400" imgH="838080" progId="Equation.DSMT4">
              <p:embed/>
            </p:oleObj>
          </a:graphicData>
        </a:graphic>
      </p:graphicFrame>
      <p:graphicFrame>
        <p:nvGraphicFramePr>
          <p:cNvPr id="9222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22" name="Ecuación" r:id="rId7" imgW="114120" imgH="215640" progId="Equation.3">
              <p:embed/>
            </p:oleObj>
          </a:graphicData>
        </a:graphic>
      </p:graphicFrame>
      <p:graphicFrame>
        <p:nvGraphicFramePr>
          <p:cNvPr id="9223" name="Object 1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23" name="Ecuación" r:id="rId8" imgW="114120" imgH="215640" progId="Equation.3">
              <p:embed/>
            </p:oleObj>
          </a:graphicData>
        </a:graphic>
      </p:graphicFrame>
      <p:graphicFrame>
        <p:nvGraphicFramePr>
          <p:cNvPr id="68627" name="Object 19"/>
          <p:cNvGraphicFramePr>
            <a:graphicFrameLocks noChangeAspect="1"/>
          </p:cNvGraphicFramePr>
          <p:nvPr/>
        </p:nvGraphicFramePr>
        <p:xfrm>
          <a:off x="4835525" y="4583113"/>
          <a:ext cx="1439863" cy="925512"/>
        </p:xfrm>
        <a:graphic>
          <a:graphicData uri="http://schemas.openxmlformats.org/presentationml/2006/ole">
            <p:oleObj spid="_x0000_s9224" name="Ecuación" r:id="rId9" imgW="711000" imgH="457200" progId="Equation.3">
              <p:embed/>
            </p:oleObj>
          </a:graphicData>
        </a:graphic>
      </p:graphicFrame>
      <p:graphicFrame>
        <p:nvGraphicFramePr>
          <p:cNvPr id="68628" name="Object 20"/>
          <p:cNvGraphicFramePr>
            <a:graphicFrameLocks noChangeAspect="1"/>
          </p:cNvGraphicFramePr>
          <p:nvPr/>
        </p:nvGraphicFramePr>
        <p:xfrm>
          <a:off x="2830513" y="4705350"/>
          <a:ext cx="792162" cy="771525"/>
        </p:xfrm>
        <a:graphic>
          <a:graphicData uri="http://schemas.openxmlformats.org/presentationml/2006/ole">
            <p:oleObj spid="_x0000_s9225" name="Equation" r:id="rId10" imgW="4698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7088" y="908050"/>
            <a:ext cx="705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0000"/>
                </a:solidFill>
              </a:rPr>
              <a:t>SOLAMENTE podremos resolver matricialmente  aquellos sistemas cuya matriz de coeficientes admita inversa.</a:t>
            </a:r>
            <a:endParaRPr lang="es-E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27088" y="1790700"/>
            <a:ext cx="568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Ejemplo 1:</a:t>
            </a:r>
            <a:endParaRPr lang="es-ES"/>
          </a:p>
        </p:txBody>
      </p:sp>
      <p:graphicFrame>
        <p:nvGraphicFramePr>
          <p:cNvPr id="10242" name="Object 12"/>
          <p:cNvGraphicFramePr>
            <a:graphicFrameLocks noChangeAspect="1"/>
          </p:cNvGraphicFramePr>
          <p:nvPr>
            <p:ph sz="half" idx="1"/>
          </p:nvPr>
        </p:nvGraphicFramePr>
        <p:xfrm>
          <a:off x="2700338" y="1981200"/>
          <a:ext cx="3024187" cy="766763"/>
        </p:xfrm>
        <a:graphic>
          <a:graphicData uri="http://schemas.openxmlformats.org/presentationml/2006/ole">
            <p:oleObj spid="_x0000_s10242" name="Ecuación" r:id="rId3" imgW="1701720" imgH="431640" progId="Equation.3">
              <p:embed/>
            </p:oleObj>
          </a:graphicData>
        </a:graphic>
      </p:graphicFrame>
      <p:sp>
        <p:nvSpPr>
          <p:cNvPr id="10246" name="Text Box 23"/>
          <p:cNvSpPr txBox="1">
            <a:spLocks noChangeArrowheads="1"/>
          </p:cNvSpPr>
          <p:nvPr/>
        </p:nvSpPr>
        <p:spPr bwMode="auto">
          <a:xfrm>
            <a:off x="914400" y="3387725"/>
            <a:ext cx="518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Ejemplo 2:</a:t>
            </a:r>
            <a:endParaRPr lang="es-ES"/>
          </a:p>
        </p:txBody>
      </p:sp>
      <p:graphicFrame>
        <p:nvGraphicFramePr>
          <p:cNvPr id="10243" name="Object 24"/>
          <p:cNvGraphicFramePr>
            <a:graphicFrameLocks noChangeAspect="1"/>
          </p:cNvGraphicFramePr>
          <p:nvPr>
            <p:ph sz="half" idx="2"/>
          </p:nvPr>
        </p:nvGraphicFramePr>
        <p:xfrm>
          <a:off x="2776538" y="3671888"/>
          <a:ext cx="2951162" cy="1087437"/>
        </p:xfrm>
        <a:graphic>
          <a:graphicData uri="http://schemas.openxmlformats.org/presentationml/2006/ole">
            <p:oleObj spid="_x0000_s10243" name="Ecuación" r:id="rId4" imgW="1828800" imgH="672840" progId="Equation.3">
              <p:embed/>
            </p:oleObj>
          </a:graphicData>
        </a:graphic>
      </p:graphicFrame>
      <p:sp>
        <p:nvSpPr>
          <p:cNvPr id="10247" name="Text Box 27"/>
          <p:cNvSpPr txBox="1">
            <a:spLocks noChangeArrowheads="1"/>
          </p:cNvSpPr>
          <p:nvPr/>
        </p:nvSpPr>
        <p:spPr bwMode="auto">
          <a:xfrm>
            <a:off x="1187450" y="2830513"/>
            <a:ext cx="6840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0000"/>
                </a:solidFill>
              </a:rPr>
              <a:t>La matriz de los coeficientes no es cuadrada</a:t>
            </a:r>
            <a:endParaRPr lang="es-ES">
              <a:solidFill>
                <a:srgbClr val="FF0000"/>
              </a:solidFill>
            </a:endParaRPr>
          </a:p>
        </p:txBody>
      </p:sp>
      <p:sp>
        <p:nvSpPr>
          <p:cNvPr id="10248" name="Text Box 28"/>
          <p:cNvSpPr txBox="1">
            <a:spLocks noChangeArrowheads="1"/>
          </p:cNvSpPr>
          <p:nvPr/>
        </p:nvSpPr>
        <p:spPr bwMode="auto">
          <a:xfrm>
            <a:off x="1258888" y="4889500"/>
            <a:ext cx="6842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0000"/>
                </a:solidFill>
              </a:rPr>
              <a:t>La matriz de los coeficientes es cuadrada pero no tiene inversa</a:t>
            </a:r>
            <a:r>
              <a:rPr lang="es-ES_tradnl"/>
              <a:t> pues: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2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550863" y="307975"/>
          <a:ext cx="2951162" cy="1085850"/>
        </p:xfrm>
        <a:graphic>
          <a:graphicData uri="http://schemas.openxmlformats.org/presentationml/2006/ole">
            <p:oleObj spid="_x0000_s11266" name="Ecuación" r:id="rId3" imgW="1828800" imgH="672840" progId="Equation.3">
              <p:embed/>
            </p:oleObj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4751388" y="269875"/>
          <a:ext cx="3097212" cy="1155700"/>
        </p:xfrm>
        <a:graphic>
          <a:graphicData uri="http://schemas.openxmlformats.org/presentationml/2006/ole">
            <p:oleObj spid="_x0000_s11267" name="Equation" r:id="rId4" imgW="1803240" imgH="672840" progId="Equation.DSMT4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611188" y="1703388"/>
          <a:ext cx="2592387" cy="1108075"/>
        </p:xfrm>
        <a:graphic>
          <a:graphicData uri="http://schemas.openxmlformats.org/presentationml/2006/ole">
            <p:oleObj spid="_x0000_s11268" name="Ecuación" r:id="rId5" imgW="1663560" imgH="711000" progId="Equation.3">
              <p:embed/>
            </p:oleObj>
          </a:graphicData>
        </a:graphic>
      </p:graphicFrame>
      <p:graphicFrame>
        <p:nvGraphicFramePr>
          <p:cNvPr id="78860" name="Object 12"/>
          <p:cNvGraphicFramePr>
            <a:graphicFrameLocks noChangeAspect="1"/>
          </p:cNvGraphicFramePr>
          <p:nvPr>
            <p:ph sz="quarter" idx="4"/>
          </p:nvPr>
        </p:nvGraphicFramePr>
        <p:xfrm>
          <a:off x="4356100" y="1700213"/>
          <a:ext cx="2592388" cy="1112837"/>
        </p:xfrm>
        <a:graphic>
          <a:graphicData uri="http://schemas.openxmlformats.org/presentationml/2006/ole">
            <p:oleObj spid="_x0000_s11269" name="Equation" r:id="rId6" imgW="1714320" imgH="736560" progId="Equation.DSMT4">
              <p:embed/>
            </p:oleObj>
          </a:graphicData>
        </a:graphic>
      </p:graphicFrame>
      <p:graphicFrame>
        <p:nvGraphicFramePr>
          <p:cNvPr id="78863" name="Object 15"/>
          <p:cNvGraphicFramePr>
            <a:graphicFrameLocks noChangeAspect="1"/>
          </p:cNvGraphicFramePr>
          <p:nvPr/>
        </p:nvGraphicFramePr>
        <p:xfrm>
          <a:off x="1125538" y="3441700"/>
          <a:ext cx="2341562" cy="1092200"/>
        </p:xfrm>
        <a:graphic>
          <a:graphicData uri="http://schemas.openxmlformats.org/presentationml/2006/ole">
            <p:oleObj spid="_x0000_s11270" name="Equation" r:id="rId7" imgW="1523880" imgH="711000" progId="Equation.DSMT4">
              <p:embed/>
            </p:oleObj>
          </a:graphicData>
        </a:graphic>
      </p:graphicFrame>
      <p:graphicFrame>
        <p:nvGraphicFramePr>
          <p:cNvPr id="78864" name="Object 16"/>
          <p:cNvGraphicFramePr>
            <a:graphicFrameLocks noChangeAspect="1"/>
          </p:cNvGraphicFramePr>
          <p:nvPr/>
        </p:nvGraphicFramePr>
        <p:xfrm>
          <a:off x="5003800" y="3500438"/>
          <a:ext cx="2495550" cy="1003300"/>
        </p:xfrm>
        <a:graphic>
          <a:graphicData uri="http://schemas.openxmlformats.org/presentationml/2006/ole">
            <p:oleObj spid="_x0000_s11271" name="Equation" r:id="rId8" imgW="1765080" imgH="711000" progId="Equation.DSMT4">
              <p:embed/>
            </p:oleObj>
          </a:graphicData>
        </a:graphic>
      </p:graphicFrame>
      <p:graphicFrame>
        <p:nvGraphicFramePr>
          <p:cNvPr id="78865" name="Object 17"/>
          <p:cNvGraphicFramePr>
            <a:graphicFrameLocks noChangeAspect="1"/>
          </p:cNvGraphicFramePr>
          <p:nvPr/>
        </p:nvGraphicFramePr>
        <p:xfrm>
          <a:off x="3767138" y="709613"/>
          <a:ext cx="504825" cy="355600"/>
        </p:xfrm>
        <a:graphic>
          <a:graphicData uri="http://schemas.openxmlformats.org/presentationml/2006/ole">
            <p:oleObj spid="_x0000_s11272" name="Ecuación" r:id="rId9" imgW="215640" imgH="152280" progId="Equation.3">
              <p:embed/>
            </p:oleObj>
          </a:graphicData>
        </a:graphic>
      </p:graphicFrame>
      <p:graphicFrame>
        <p:nvGraphicFramePr>
          <p:cNvPr id="78866" name="Object 18"/>
          <p:cNvGraphicFramePr>
            <a:graphicFrameLocks noChangeAspect="1"/>
          </p:cNvGraphicFramePr>
          <p:nvPr/>
        </p:nvGraphicFramePr>
        <p:xfrm>
          <a:off x="2906713" y="4921250"/>
          <a:ext cx="3600450" cy="1008063"/>
        </p:xfrm>
        <a:graphic>
          <a:graphicData uri="http://schemas.openxmlformats.org/presentationml/2006/ole">
            <p:oleObj spid="_x0000_s11273" name="Equation" r:id="rId10" imgW="2539800" imgH="711000" progId="Equation.DSMT4">
              <p:embed/>
            </p:oleObj>
          </a:graphicData>
        </a:graphic>
      </p:graphicFrame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468313" y="6188075"/>
            <a:ext cx="770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>
                <a:solidFill>
                  <a:srgbClr val="FF0000"/>
                </a:solidFill>
              </a:rPr>
              <a:t>Podemos alterar el orden de las ecuaciones</a:t>
            </a:r>
            <a:endParaRPr lang="es-ES">
              <a:solidFill>
                <a:srgbClr val="FF0000"/>
              </a:solidFill>
            </a:endParaRPr>
          </a:p>
        </p:txBody>
      </p:sp>
      <p:graphicFrame>
        <p:nvGraphicFramePr>
          <p:cNvPr id="78868" name="Object 20"/>
          <p:cNvGraphicFramePr>
            <a:graphicFrameLocks noChangeAspect="1"/>
          </p:cNvGraphicFramePr>
          <p:nvPr/>
        </p:nvGraphicFramePr>
        <p:xfrm>
          <a:off x="3562350" y="3597275"/>
          <a:ext cx="1095375" cy="1039813"/>
        </p:xfrm>
        <a:graphic>
          <a:graphicData uri="http://schemas.openxmlformats.org/presentationml/2006/ole">
            <p:oleObj spid="_x0000_s11274" name="Equation" r:id="rId11" imgW="507960" imgH="482400" progId="Equation.DSMT4">
              <p:embed/>
            </p:oleObj>
          </a:graphicData>
        </a:graphic>
      </p:graphicFrame>
      <p:graphicFrame>
        <p:nvGraphicFramePr>
          <p:cNvPr id="78869" name="Object 21"/>
          <p:cNvGraphicFramePr>
            <a:graphicFrameLocks noChangeAspect="1"/>
          </p:cNvGraphicFramePr>
          <p:nvPr/>
        </p:nvGraphicFramePr>
        <p:xfrm>
          <a:off x="827088" y="5073650"/>
          <a:ext cx="1008062" cy="868363"/>
        </p:xfrm>
        <a:graphic>
          <a:graphicData uri="http://schemas.openxmlformats.org/presentationml/2006/ole">
            <p:oleObj spid="_x0000_s11275" name="Equation" r:id="rId12" imgW="5457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84213" y="836613"/>
            <a:ext cx="784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576263" y="1195388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La matriz inversa de                                      es                               pues </a:t>
            </a:r>
            <a:endParaRPr lang="es-ES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384550" y="835025"/>
          <a:ext cx="1139825" cy="1065213"/>
        </p:xfrm>
        <a:graphic>
          <a:graphicData uri="http://schemas.openxmlformats.org/presentationml/2006/ole">
            <p:oleObj spid="_x0000_s1026" name="Equation" r:id="rId3" imgW="761760" imgH="711000" progId="Equation.DSMT4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759450" y="895350"/>
          <a:ext cx="1252538" cy="947738"/>
        </p:xfrm>
        <a:graphic>
          <a:graphicData uri="http://schemas.openxmlformats.org/presentationml/2006/ole">
            <p:oleObj spid="_x0000_s1027" name="Equation" r:id="rId4" imgW="939600" imgH="711000" progId="Equation.DSMT4">
              <p:embed/>
            </p:oleObj>
          </a:graphicData>
        </a:graphic>
      </p:graphicFrame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76263" y="4649788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¿Cómo se encuentra la matriz inversa de una dada?</a:t>
            </a:r>
            <a:endParaRPr lang="es-ES"/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2473325" y="2670175"/>
          <a:ext cx="4198938" cy="1209675"/>
        </p:xfrm>
        <a:graphic>
          <a:graphicData uri="http://schemas.openxmlformats.org/presentationml/2006/ole">
            <p:oleObj spid="_x0000_s1028" name="Equation" r:id="rId5" imgW="2565360" imgH="711000" progId="Equation.DSMT4">
              <p:embed/>
            </p:oleObj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20725" y="5786438"/>
            <a:ext cx="7704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Hay varios procedimientos. Uno es el </a:t>
            </a:r>
            <a:r>
              <a:rPr lang="es-ES_tradnl">
                <a:solidFill>
                  <a:srgbClr val="FF0000"/>
                </a:solidFill>
              </a:rPr>
              <a:t>método de Gauss</a:t>
            </a:r>
            <a:r>
              <a:rPr lang="es-ES_tradnl"/>
              <a:t>.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20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370013" y="2252663"/>
          <a:ext cx="6403975" cy="949325"/>
        </p:xfrm>
        <a:graphic>
          <a:graphicData uri="http://schemas.openxmlformats.org/presentationml/2006/ole">
            <p:oleObj spid="_x0000_s2050" name="Equation" r:id="rId3" imgW="4800600" imgH="711000" progId="Equation.DSMT4">
              <p:embed/>
            </p:oleObj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84213" y="323850"/>
            <a:ext cx="7559675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S_tradnl" i="1">
                <a:solidFill>
                  <a:srgbClr val="FF0000"/>
                </a:solidFill>
              </a:rPr>
              <a:t>Método de GAUSS</a:t>
            </a:r>
            <a:r>
              <a:rPr lang="es-ES_tradnl"/>
              <a:t>: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s-ES_tradnl"/>
              <a:t>A partir de la matriz A se construye la matriz (A/I)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s-ES_tradnl"/>
              <a:t>Mediante trasformaciones adecuadas se construye la matriz (I/B)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s-ES_tradnl"/>
              <a:t>B es la matriz inversa buscada.</a:t>
            </a:r>
            <a:endParaRPr lang="es-E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39750" y="4906963"/>
            <a:ext cx="7559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  el método garantiza que </a:t>
            </a:r>
            <a:endParaRPr lang="es-ES"/>
          </a:p>
        </p:txBody>
      </p:sp>
      <p:graphicFrame>
        <p:nvGraphicFramePr>
          <p:cNvPr id="3089" name="Object 17"/>
          <p:cNvGraphicFramePr>
            <a:graphicFrameLocks noChangeAspect="1"/>
          </p:cNvGraphicFramePr>
          <p:nvPr>
            <p:ph sz="quarter" idx="4"/>
          </p:nvPr>
        </p:nvGraphicFramePr>
        <p:xfrm>
          <a:off x="3527425" y="5597525"/>
          <a:ext cx="2089150" cy="936625"/>
        </p:xfrm>
        <a:graphic>
          <a:graphicData uri="http://schemas.openxmlformats.org/presentationml/2006/ole">
            <p:oleObj spid="_x0000_s2051" name="Equation" r:id="rId4" imgW="1587240" imgH="711000" progId="Equation.DSMT4">
              <p:embed/>
            </p:oleObj>
          </a:graphicData>
        </a:graphic>
      </p:graphicFrame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11188" y="3525838"/>
            <a:ext cx="7559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Con trasformaciones tipo</a:t>
            </a:r>
            <a:endParaRPr lang="es-ES"/>
          </a:p>
        </p:txBody>
      </p:sp>
      <p:sp>
        <p:nvSpPr>
          <p:cNvPr id="2056" name="Text Box 22"/>
          <p:cNvSpPr txBox="1">
            <a:spLocks noChangeArrowheads="1"/>
          </p:cNvSpPr>
          <p:nvPr/>
        </p:nvSpPr>
        <p:spPr bwMode="auto">
          <a:xfrm>
            <a:off x="2700338" y="4216400"/>
            <a:ext cx="4967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aphicFrame>
        <p:nvGraphicFramePr>
          <p:cNvPr id="3095" name="Object 2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62275" y="4208463"/>
          <a:ext cx="3219450" cy="541337"/>
        </p:xfrm>
        <a:graphic>
          <a:graphicData uri="http://schemas.openxmlformats.org/presentationml/2006/ole">
            <p:oleObj spid="_x0000_s2052" name="Ecuación" r:id="rId5" imgW="143496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8" grpId="0"/>
      <p:bldP spid="30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4213" y="1870075"/>
            <a:ext cx="7775575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S_tradnl" i="1">
                <a:solidFill>
                  <a:srgbClr val="FF0000"/>
                </a:solidFill>
              </a:rPr>
              <a:t>CONSEJOS</a:t>
            </a:r>
            <a:r>
              <a:rPr lang="es-ES_tradnl"/>
              <a:t>:</a:t>
            </a:r>
          </a:p>
          <a:p>
            <a:pPr marL="342900" indent="-342900">
              <a:spcBef>
                <a:spcPct val="50000"/>
              </a:spcBef>
            </a:pPr>
            <a:endParaRPr lang="es-ES_tradnl"/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s-ES_tradnl"/>
              <a:t>Buscar los “ceros” de cada columna trabajando con las filas.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endParaRPr lang="es-ES_tradnl"/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s-ES_tradnl"/>
              <a:t>Buscar los “unos” efectuando la trasformación adecuada con b=0.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endParaRPr lang="es-ES_tradnl"/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s-ES_tradnl"/>
              <a:t>a es el coeficiente de F</a:t>
            </a:r>
            <a:r>
              <a:rPr lang="es-ES_tradnl" baseline="-25000"/>
              <a:t>j  </a:t>
            </a:r>
            <a:r>
              <a:rPr lang="es-ES_tradnl"/>
              <a:t>y b es el coeficiente de F</a:t>
            </a:r>
            <a:r>
              <a:rPr lang="es-ES_tradnl" baseline="-25000"/>
              <a:t>i</a:t>
            </a:r>
            <a:r>
              <a:rPr lang="es-ES_tradnl"/>
              <a:t>, uno de ellos cambiado de signo.</a:t>
            </a:r>
            <a:endParaRPr lang="es-ES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827088" y="2492375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Text Box 4"/>
          <p:cNvSpPr txBox="1">
            <a:spLocks noChangeArrowheads="1"/>
          </p:cNvSpPr>
          <p:nvPr/>
        </p:nvSpPr>
        <p:spPr bwMode="auto">
          <a:xfrm>
            <a:off x="468313" y="620713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50825" y="642938"/>
          <a:ext cx="2093913" cy="1057275"/>
        </p:xfrm>
        <a:graphic>
          <a:graphicData uri="http://schemas.openxmlformats.org/presentationml/2006/ole">
            <p:oleObj spid="_x0000_s3074" name="Equation" r:id="rId3" imgW="1409400" imgH="711000" progId="Equation.DSMT4">
              <p:embed/>
            </p:oleObj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6337300" y="571500"/>
          <a:ext cx="2555875" cy="1201738"/>
        </p:xfrm>
        <a:graphic>
          <a:graphicData uri="http://schemas.openxmlformats.org/presentationml/2006/ole">
            <p:oleObj spid="_x0000_s3075" name="Equation" r:id="rId4" imgW="1511280" imgH="711000" progId="Equation.DSMT4">
              <p:embed/>
            </p:oleObj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2566988" y="852488"/>
          <a:ext cx="3671887" cy="1057275"/>
        </p:xfrm>
        <a:graphic>
          <a:graphicData uri="http://schemas.openxmlformats.org/presentationml/2006/ole">
            <p:oleObj spid="_x0000_s3076" name="Equation" r:id="rId5" imgW="1676160" imgH="482400" progId="Equation.DSMT4">
              <p:embed/>
            </p:oleObj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>
            <p:ph sz="quarter" idx="4"/>
          </p:nvPr>
        </p:nvGraphicFramePr>
        <p:xfrm>
          <a:off x="301625" y="2582863"/>
          <a:ext cx="1619250" cy="1308100"/>
        </p:xfrm>
        <a:graphic>
          <a:graphicData uri="http://schemas.openxmlformats.org/presentationml/2006/ole">
            <p:oleObj spid="_x0000_s3077" name="Equation" r:id="rId6" imgW="596880" imgH="482400" progId="Equation.DSMT4">
              <p:embed/>
            </p:oleObj>
          </a:graphicData>
        </a:graphic>
      </p:graphicFrame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2155825" y="2349500"/>
          <a:ext cx="2070100" cy="1017588"/>
        </p:xfrm>
        <a:graphic>
          <a:graphicData uri="http://schemas.openxmlformats.org/presentationml/2006/ole">
            <p:oleObj spid="_x0000_s3078" name="Equation" r:id="rId7" imgW="1739880" imgH="711000" progId="Equation.DSMT4">
              <p:embed/>
            </p:oleObj>
          </a:graphicData>
        </a:graphic>
      </p:graphicFrame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4532313" y="2547938"/>
          <a:ext cx="1379537" cy="1266825"/>
        </p:xfrm>
        <a:graphic>
          <a:graphicData uri="http://schemas.openxmlformats.org/presentationml/2006/ole">
            <p:oleObj spid="_x0000_s3079" name="Equation" r:id="rId8" imgW="583920" imgH="482400" progId="Equation.DSMT4">
              <p:embed/>
            </p:oleObj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6291263" y="2276475"/>
          <a:ext cx="2549525" cy="1158875"/>
        </p:xfrm>
        <a:graphic>
          <a:graphicData uri="http://schemas.openxmlformats.org/presentationml/2006/ole">
            <p:oleObj spid="_x0000_s3080" name="Equation" r:id="rId9" imgW="1879560" imgH="711000" progId="Equation.DSMT4">
              <p:embed/>
            </p:oleObj>
          </a:graphicData>
        </a:graphic>
      </p:graphicFrame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681038" y="4762500"/>
          <a:ext cx="1200150" cy="1533525"/>
        </p:xfrm>
        <a:graphic>
          <a:graphicData uri="http://schemas.openxmlformats.org/presentationml/2006/ole">
            <p:oleObj spid="_x0000_s3081" name="Equation" r:id="rId10" imgW="507960" imgH="583920" progId="Equation.DSMT4">
              <p:embed/>
            </p:oleObj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2398713" y="4437063"/>
          <a:ext cx="2170112" cy="1158875"/>
        </p:xfrm>
        <a:graphic>
          <a:graphicData uri="http://schemas.openxmlformats.org/presentationml/2006/ole">
            <p:oleObj spid="_x0000_s3082" name="Equation" r:id="rId11" imgW="1600200" imgH="711000" progId="Equation.DSMT4">
              <p:embed/>
            </p:oleObj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5392738" y="4327525"/>
          <a:ext cx="3070225" cy="1344613"/>
        </p:xfrm>
        <a:graphic>
          <a:graphicData uri="http://schemas.openxmlformats.org/presentationml/2006/ole">
            <p:oleObj spid="_x0000_s3083" name="Equation" r:id="rId12" imgW="1815840" imgH="711000" progId="Equation.DSMT4">
              <p:embed/>
            </p:oleObj>
          </a:graphicData>
        </a:graphic>
      </p:graphicFrame>
      <p:sp>
        <p:nvSpPr>
          <p:cNvPr id="3085" name="Text Box 25"/>
          <p:cNvSpPr txBox="1">
            <a:spLocks noChangeArrowheads="1"/>
          </p:cNvSpPr>
          <p:nvPr/>
        </p:nvSpPr>
        <p:spPr bwMode="auto">
          <a:xfrm>
            <a:off x="611188" y="6165850"/>
            <a:ext cx="4752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120775" y="765175"/>
          <a:ext cx="1409700" cy="711200"/>
        </p:xfrm>
        <a:graphic>
          <a:graphicData uri="http://schemas.openxmlformats.org/presentationml/2006/ole">
            <p:oleObj spid="_x0000_s4098" name="Equation" r:id="rId3" imgW="1409400" imgH="711000" progId="Equation.DSMT4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651250" y="741363"/>
          <a:ext cx="1511300" cy="711200"/>
        </p:xfrm>
        <a:graphic>
          <a:graphicData uri="http://schemas.openxmlformats.org/presentationml/2006/ole">
            <p:oleObj spid="_x0000_s4099" name="Equation" r:id="rId4" imgW="1511280" imgH="711000" progId="Equation.DSMT4">
              <p:embed/>
            </p:oleObj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6283325" y="736600"/>
          <a:ext cx="1739900" cy="711200"/>
        </p:xfrm>
        <a:graphic>
          <a:graphicData uri="http://schemas.openxmlformats.org/presentationml/2006/ole">
            <p:oleObj spid="_x0000_s4100" name="Equation" r:id="rId5" imgW="1739880" imgH="711000" progId="Equation.DSMT4">
              <p:embed/>
            </p:oleObj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>
            <p:ph sz="quarter" idx="4"/>
          </p:nvPr>
        </p:nvGraphicFramePr>
        <p:xfrm>
          <a:off x="1846263" y="2490788"/>
          <a:ext cx="1879600" cy="712787"/>
        </p:xfrm>
        <a:graphic>
          <a:graphicData uri="http://schemas.openxmlformats.org/presentationml/2006/ole">
            <p:oleObj spid="_x0000_s4101" name="Equation" r:id="rId6" imgW="1879560" imgH="711000" progId="Equation.DSMT4">
              <p:embed/>
            </p:oleObj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5570538" y="2349500"/>
          <a:ext cx="1727200" cy="922338"/>
        </p:xfrm>
        <a:graphic>
          <a:graphicData uri="http://schemas.openxmlformats.org/presentationml/2006/ole">
            <p:oleObj spid="_x0000_s4102" name="Equation" r:id="rId7" imgW="1600200" imgH="711000" progId="Equation.DSMT4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5027613" y="3429000"/>
          <a:ext cx="3070225" cy="1416050"/>
        </p:xfrm>
        <a:graphic>
          <a:graphicData uri="http://schemas.openxmlformats.org/presentationml/2006/ole">
            <p:oleObj spid="_x0000_s4103" name="Equation" r:id="rId8" imgW="1815840" imgH="711000" progId="Equation.DSMT4">
              <p:embed/>
            </p:oleObj>
          </a:graphicData>
        </a:graphic>
      </p:graphicFrame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971550" y="5661025"/>
            <a:ext cx="32400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chemeClr val="tx2"/>
                </a:solidFill>
              </a:rPr>
              <a:t>Debe comprobarse que</a:t>
            </a:r>
            <a:endParaRPr lang="es-ES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es-ES">
              <a:solidFill>
                <a:schemeClr val="tx2"/>
              </a:solidFill>
            </a:endParaRPr>
          </a:p>
        </p:txBody>
      </p:sp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3995738" y="5445125"/>
          <a:ext cx="1728787" cy="650875"/>
        </p:xfrm>
        <a:graphic>
          <a:graphicData uri="http://schemas.openxmlformats.org/presentationml/2006/ole">
            <p:oleObj spid="_x0000_s4104" name="Ecuación" r:id="rId9" imgW="685800" imgH="1904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92163" y="1182688"/>
            <a:ext cx="7561262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S_tradnl" i="1">
                <a:solidFill>
                  <a:srgbClr val="FF0000"/>
                </a:solidFill>
              </a:rPr>
              <a:t>APLICACIONES</a:t>
            </a:r>
            <a:r>
              <a:rPr lang="es-ES_tradnl"/>
              <a:t>:</a:t>
            </a:r>
          </a:p>
          <a:p>
            <a:pPr marL="342900" indent="-342900">
              <a:spcBef>
                <a:spcPct val="50000"/>
              </a:spcBef>
            </a:pPr>
            <a:endParaRPr lang="es-ES_tradnl"/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s-ES_tradnl"/>
              <a:t>Si es requerida directamente:</a:t>
            </a:r>
          </a:p>
          <a:p>
            <a:pPr marL="342900" indent="-342900">
              <a:spcBef>
                <a:spcPct val="50000"/>
              </a:spcBef>
            </a:pPr>
            <a:r>
              <a:rPr lang="es-ES_tradnl"/>
              <a:t>	</a:t>
            </a:r>
            <a:r>
              <a:rPr lang="es-ES_tradnl" i="1">
                <a:solidFill>
                  <a:srgbClr val="FF0000"/>
                </a:solidFill>
              </a:rPr>
              <a:t>Calcular la matriz inversa de</a:t>
            </a:r>
            <a:r>
              <a:rPr lang="es-ES_tradnl"/>
              <a:t> </a:t>
            </a:r>
          </a:p>
          <a:p>
            <a:pPr marL="342900" indent="-342900">
              <a:spcBef>
                <a:spcPct val="50000"/>
              </a:spcBef>
            </a:pPr>
            <a:endParaRPr lang="es-ES_tradnl"/>
          </a:p>
          <a:p>
            <a:pPr marL="342900" indent="-342900"/>
            <a:endParaRPr lang="es-ES_tradnl"/>
          </a:p>
          <a:p>
            <a:pPr marL="342900" indent="-342900"/>
            <a:r>
              <a:rPr lang="es-ES_tradnl"/>
              <a:t>2) Para resolver ecuaciones matriciales:</a:t>
            </a:r>
          </a:p>
          <a:p>
            <a:pPr marL="342900" indent="-342900"/>
            <a:r>
              <a:rPr lang="es-ES_tradnl"/>
              <a:t>		</a:t>
            </a:r>
          </a:p>
          <a:p>
            <a:pPr marL="342900" indent="-342900"/>
            <a:r>
              <a:rPr lang="es-ES_tradnl"/>
              <a:t>	</a:t>
            </a:r>
            <a:r>
              <a:rPr lang="es-ES_tradnl" i="1">
                <a:solidFill>
                  <a:srgbClr val="FF0000"/>
                </a:solidFill>
              </a:rPr>
              <a:t>Resolver</a:t>
            </a:r>
            <a:r>
              <a:rPr lang="es-ES_tradnl"/>
              <a:t>  </a:t>
            </a:r>
            <a:r>
              <a:rPr lang="es-ES_tradnl" i="1">
                <a:solidFill>
                  <a:srgbClr val="FF0000"/>
                </a:solidFill>
              </a:rPr>
              <a:t>la ecuación matricial</a:t>
            </a:r>
            <a:endParaRPr lang="es-ES" i="1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s-ES_tradnl"/>
          </a:p>
          <a:p>
            <a:pPr marL="342900" indent="-342900"/>
            <a:r>
              <a:rPr lang="es-ES_tradnl"/>
              <a:t>3) Para  resolver matricialmente “algunos” sistemas de ecuaciones:</a:t>
            </a:r>
          </a:p>
          <a:p>
            <a:pPr marL="342900" indent="-342900"/>
            <a:r>
              <a:rPr lang="es-ES" i="1">
                <a:solidFill>
                  <a:srgbClr val="FF0000"/>
                </a:solidFill>
              </a:rPr>
              <a:t>	Resolver matricialmente el  sistema de ecuaciones lineales siguiente</a:t>
            </a:r>
            <a:r>
              <a:rPr lang="es-ES" i="1">
                <a:solidFill>
                  <a:srgbClr val="000000"/>
                </a:solidFill>
              </a:rPr>
              <a:t>:</a:t>
            </a:r>
          </a:p>
          <a:p>
            <a:pPr marL="342900" indent="-342900">
              <a:spcBef>
                <a:spcPct val="50000"/>
              </a:spcBef>
            </a:pPr>
            <a:endParaRPr lang="es-ES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4375150" y="2000250"/>
          <a:ext cx="1728788" cy="1209675"/>
        </p:xfrm>
        <a:graphic>
          <a:graphicData uri="http://schemas.openxmlformats.org/presentationml/2006/ole">
            <p:oleObj spid="_x0000_s5122" name="Equation" r:id="rId3" imgW="1015920" imgH="711000" progId="Equation.DSMT4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3276600" y="5446713"/>
          <a:ext cx="2590800" cy="936625"/>
        </p:xfrm>
        <a:graphic>
          <a:graphicData uri="http://schemas.openxmlformats.org/presentationml/2006/ole">
            <p:oleObj spid="_x0000_s5123" name="Equation" r:id="rId4" imgW="1193760" imgH="431640" progId="Equation.DSMT4">
              <p:embed/>
            </p:oleObj>
          </a:graphicData>
        </a:graphic>
      </p:graphicFrame>
      <p:graphicFrame>
        <p:nvGraphicFramePr>
          <p:cNvPr id="5124" name="Rectangle 12"/>
          <p:cNvGraphicFramePr>
            <a:graphicFrameLocks/>
          </p:cNvGraphicFramePr>
          <p:nvPr>
            <p:ph sz="quarter" idx="3"/>
          </p:nvPr>
        </p:nvGraphicFramePr>
        <p:xfrm>
          <a:off x="900113" y="4365625"/>
          <a:ext cx="3281362" cy="1898650"/>
        </p:xfrm>
        <a:graphic>
          <a:graphicData uri="http://schemas.openxmlformats.org/presentationml/2006/ole">
            <p:oleObj spid="_x0000_s5124" name="Ecuación" r:id="rId5" imgW="0" imgH="0" progId="Equation.3">
              <p:embed/>
            </p:oleObj>
          </a:graphicData>
        </a:graphic>
      </p:graphicFrame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4656138" y="3902075"/>
          <a:ext cx="1765300" cy="376238"/>
        </p:xfrm>
        <a:graphic>
          <a:graphicData uri="http://schemas.openxmlformats.org/presentationml/2006/ole">
            <p:oleObj spid="_x0000_s5125" name="Equation" r:id="rId6" imgW="8506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1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1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4"/>
          <p:cNvSpPr txBox="1">
            <a:spLocks noChangeArrowheads="1"/>
          </p:cNvSpPr>
          <p:nvPr/>
        </p:nvSpPr>
        <p:spPr bwMode="auto">
          <a:xfrm>
            <a:off x="755650" y="5492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FF0000"/>
                </a:solidFill>
              </a:rPr>
              <a:t>RESOLUCIÓN DE ECUACIONES MATRICIALES: ejemplo</a:t>
            </a:r>
            <a:endParaRPr lang="es-ES">
              <a:solidFill>
                <a:srgbClr val="FF0000"/>
              </a:solidFill>
            </a:endParaRP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389188" y="5489575"/>
          <a:ext cx="2447925" cy="565150"/>
        </p:xfrm>
        <a:graphic>
          <a:graphicData uri="http://schemas.openxmlformats.org/presentationml/2006/ole">
            <p:oleObj spid="_x0000_s6146" name="Equation" r:id="rId3" imgW="990360" imgH="228600" progId="Equation.DSMT4">
              <p:embed/>
            </p:oleObj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2198688" y="1125538"/>
          <a:ext cx="2592387" cy="431800"/>
        </p:xfrm>
        <a:graphic>
          <a:graphicData uri="http://schemas.openxmlformats.org/presentationml/2006/ole">
            <p:oleObj spid="_x0000_s6147" name="Equation" r:id="rId4" imgW="1066680" imgH="177480" progId="Equation.DSMT4">
              <p:embed/>
            </p:oleObj>
          </a:graphicData>
        </a:graphic>
      </p:graphicFrame>
      <p:graphicFrame>
        <p:nvGraphicFramePr>
          <p:cNvPr id="56331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2195513" y="1773238"/>
          <a:ext cx="2808287" cy="523875"/>
        </p:xfrm>
        <a:graphic>
          <a:graphicData uri="http://schemas.openxmlformats.org/presentationml/2006/ole">
            <p:oleObj spid="_x0000_s6148" name="Equation" r:id="rId5" imgW="952200" imgH="177480" progId="Equation.DSMT4">
              <p:embed/>
            </p:oleObj>
          </a:graphicData>
        </a:graphic>
      </p:graphicFrame>
      <p:graphicFrame>
        <p:nvGraphicFramePr>
          <p:cNvPr id="56334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2166938" y="2608263"/>
          <a:ext cx="4752975" cy="731837"/>
        </p:xfrm>
        <a:graphic>
          <a:graphicData uri="http://schemas.openxmlformats.org/presentationml/2006/ole">
            <p:oleObj spid="_x0000_s6149" name="Equation" r:id="rId6" imgW="1650960" imgH="253800" progId="Equation.DSMT4">
              <p:embed/>
            </p:oleObj>
          </a:graphicData>
        </a:graphic>
      </p:graphicFrame>
      <p:graphicFrame>
        <p:nvGraphicFramePr>
          <p:cNvPr id="56337" name="Object 17"/>
          <p:cNvGraphicFramePr>
            <a:graphicFrameLocks noChangeAspect="1"/>
          </p:cNvGraphicFramePr>
          <p:nvPr/>
        </p:nvGraphicFramePr>
        <p:xfrm>
          <a:off x="2179638" y="3457575"/>
          <a:ext cx="5364162" cy="831850"/>
        </p:xfrm>
        <a:graphic>
          <a:graphicData uri="http://schemas.openxmlformats.org/presentationml/2006/ole">
            <p:oleObj spid="_x0000_s6150" name="Equation" r:id="rId7" imgW="1638000" imgH="253800" progId="Equation.DSMT4">
              <p:embed/>
            </p:oleObj>
          </a:graphicData>
        </a:graphic>
      </p:graphicFrame>
      <p:graphicFrame>
        <p:nvGraphicFramePr>
          <p:cNvPr id="56338" name="Object 18"/>
          <p:cNvGraphicFramePr>
            <a:graphicFrameLocks noChangeAspect="1"/>
          </p:cNvGraphicFramePr>
          <p:nvPr/>
        </p:nvGraphicFramePr>
        <p:xfrm>
          <a:off x="2266950" y="4554538"/>
          <a:ext cx="3384550" cy="676275"/>
        </p:xfrm>
        <a:graphic>
          <a:graphicData uri="http://schemas.openxmlformats.org/presentationml/2006/ole">
            <p:oleObj spid="_x0000_s6151" name="Equation" r:id="rId8" imgW="1269720" imgH="253800" progId="Equation.DSMT4">
              <p:embed/>
            </p:oleObj>
          </a:graphicData>
        </a:graphic>
      </p:graphicFrame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1258888" y="6308725"/>
            <a:ext cx="6481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/>
              <a:t>Todas las matrices son conocidas salvo X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799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Pero, lógicamente, hay otros posibles enunciados. Por ejemplo</a:t>
            </a:r>
            <a:endParaRPr lang="es-ES"/>
          </a:p>
        </p:txBody>
      </p:sp>
      <p:sp>
        <p:nvSpPr>
          <p:cNvPr id="7178" name="Rectangle 20"/>
          <p:cNvSpPr>
            <a:spLocks noChangeArrowheads="1"/>
          </p:cNvSpPr>
          <p:nvPr/>
        </p:nvSpPr>
        <p:spPr bwMode="auto">
          <a:xfrm>
            <a:off x="611188" y="4941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179" name="Rectangle 24"/>
          <p:cNvSpPr>
            <a:spLocks noChangeArrowheads="1"/>
          </p:cNvSpPr>
          <p:nvPr/>
        </p:nvSpPr>
        <p:spPr bwMode="auto">
          <a:xfrm>
            <a:off x="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180" name="Rectangle 25"/>
          <p:cNvSpPr>
            <a:spLocks noChangeArrowheads="1"/>
          </p:cNvSpPr>
          <p:nvPr/>
        </p:nvSpPr>
        <p:spPr bwMode="auto">
          <a:xfrm>
            <a:off x="161925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181" name="Rectangle 2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61489" name="Object 49"/>
          <p:cNvGraphicFramePr>
            <a:graphicFrameLocks noChangeAspect="1"/>
          </p:cNvGraphicFramePr>
          <p:nvPr/>
        </p:nvGraphicFramePr>
        <p:xfrm>
          <a:off x="971550" y="1125538"/>
          <a:ext cx="4824413" cy="582612"/>
        </p:xfrm>
        <a:graphic>
          <a:graphicData uri="http://schemas.openxmlformats.org/presentationml/2006/ole">
            <p:oleObj spid="_x0000_s7170" name="Equation" r:id="rId3" imgW="2120900" imgH="254000" progId="Equation.DSMT4">
              <p:embed/>
            </p:oleObj>
          </a:graphicData>
        </a:graphic>
      </p:graphicFrame>
      <p:graphicFrame>
        <p:nvGraphicFramePr>
          <p:cNvPr id="61488" name="Object 48"/>
          <p:cNvGraphicFramePr>
            <a:graphicFrameLocks noChangeAspect="1"/>
          </p:cNvGraphicFramePr>
          <p:nvPr/>
        </p:nvGraphicFramePr>
        <p:xfrm>
          <a:off x="982663" y="1844675"/>
          <a:ext cx="4967287" cy="533400"/>
        </p:xfrm>
        <a:graphic>
          <a:graphicData uri="http://schemas.openxmlformats.org/presentationml/2006/ole">
            <p:oleObj spid="_x0000_s7171" name="Equation" r:id="rId4" imgW="2133600" imgH="228600" progId="Equation.DSMT4">
              <p:embed/>
            </p:oleObj>
          </a:graphicData>
        </a:graphic>
      </p:graphicFrame>
      <p:graphicFrame>
        <p:nvGraphicFramePr>
          <p:cNvPr id="61487" name="Object 47"/>
          <p:cNvGraphicFramePr>
            <a:graphicFrameLocks noChangeAspect="1"/>
          </p:cNvGraphicFramePr>
          <p:nvPr/>
        </p:nvGraphicFramePr>
        <p:xfrm>
          <a:off x="957263" y="2651125"/>
          <a:ext cx="4319587" cy="604838"/>
        </p:xfrm>
        <a:graphic>
          <a:graphicData uri="http://schemas.openxmlformats.org/presentationml/2006/ole">
            <p:oleObj spid="_x0000_s7172" name="Equation" r:id="rId5" imgW="1841500" imgH="254000" progId="Equation.DSMT4">
              <p:embed/>
            </p:oleObj>
          </a:graphicData>
        </a:graphic>
      </p:graphicFrame>
      <p:graphicFrame>
        <p:nvGraphicFramePr>
          <p:cNvPr id="61486" name="Object 46"/>
          <p:cNvGraphicFramePr>
            <a:graphicFrameLocks noChangeAspect="1"/>
          </p:cNvGraphicFramePr>
          <p:nvPr/>
        </p:nvGraphicFramePr>
        <p:xfrm>
          <a:off x="957263" y="3413125"/>
          <a:ext cx="4319587" cy="508000"/>
        </p:xfrm>
        <a:graphic>
          <a:graphicData uri="http://schemas.openxmlformats.org/presentationml/2006/ole">
            <p:oleObj spid="_x0000_s7173" name="Equation" r:id="rId6" imgW="1943100" imgH="228600" progId="Equation.DSMT4">
              <p:embed/>
            </p:oleObj>
          </a:graphicData>
        </a:graphic>
      </p:graphicFrame>
      <p:graphicFrame>
        <p:nvGraphicFramePr>
          <p:cNvPr id="61485" name="Object 45"/>
          <p:cNvGraphicFramePr>
            <a:graphicFrameLocks noChangeAspect="1"/>
          </p:cNvGraphicFramePr>
          <p:nvPr/>
        </p:nvGraphicFramePr>
        <p:xfrm>
          <a:off x="979488" y="4221163"/>
          <a:ext cx="4279900" cy="468312"/>
        </p:xfrm>
        <a:graphic>
          <a:graphicData uri="http://schemas.openxmlformats.org/presentationml/2006/ole">
            <p:oleObj spid="_x0000_s7174" name="Equation" r:id="rId7" imgW="2082800" imgH="228600" progId="Equation.DSMT4">
              <p:embed/>
            </p:oleObj>
          </a:graphicData>
        </a:graphic>
      </p:graphicFrame>
      <p:graphicFrame>
        <p:nvGraphicFramePr>
          <p:cNvPr id="61484" name="Object 44"/>
          <p:cNvGraphicFramePr>
            <a:graphicFrameLocks noChangeAspect="1"/>
          </p:cNvGraphicFramePr>
          <p:nvPr/>
        </p:nvGraphicFramePr>
        <p:xfrm>
          <a:off x="960438" y="4865688"/>
          <a:ext cx="4321175" cy="452437"/>
        </p:xfrm>
        <a:graphic>
          <a:graphicData uri="http://schemas.openxmlformats.org/presentationml/2006/ole">
            <p:oleObj spid="_x0000_s7175" name="Equation" r:id="rId8" imgW="1905000" imgH="203200" progId="Equation.DSMT4">
              <p:embed/>
            </p:oleObj>
          </a:graphicData>
        </a:graphic>
      </p:graphicFrame>
      <p:sp>
        <p:nvSpPr>
          <p:cNvPr id="7182" name="Rectangle 50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61504" name="Object 64"/>
          <p:cNvGraphicFramePr>
            <a:graphicFrameLocks noChangeAspect="1"/>
          </p:cNvGraphicFramePr>
          <p:nvPr>
            <p:ph/>
          </p:nvPr>
        </p:nvGraphicFramePr>
        <p:xfrm>
          <a:off x="960438" y="5383213"/>
          <a:ext cx="5827712" cy="950912"/>
        </p:xfrm>
        <a:graphic>
          <a:graphicData uri="http://schemas.openxmlformats.org/presentationml/2006/ole">
            <p:oleObj spid="_x0000_s7176" name="Equation" r:id="rId9" imgW="2413000" imgH="393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225</Words>
  <Application>Microsoft Office PowerPoint</Application>
  <PresentationFormat>Presentación en pantalla (4:3)</PresentationFormat>
  <Paragraphs>45</Paragraphs>
  <Slides>13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Diseño predeterminado</vt:lpstr>
      <vt:lpstr>MathType 5.0 Equation</vt:lpstr>
      <vt:lpstr>Microsoft Editor de ecuaciones 3.0</vt:lpstr>
      <vt:lpstr>MathType 6.0 Equation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Dark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mio</cp:lastModifiedBy>
  <cp:revision>21</cp:revision>
  <dcterms:created xsi:type="dcterms:W3CDTF">2007-09-30T20:59:24Z</dcterms:created>
  <dcterms:modified xsi:type="dcterms:W3CDTF">2010-12-11T23:04:19Z</dcterms:modified>
</cp:coreProperties>
</file>